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5" r:id="rId10"/>
    <p:sldId id="263" r:id="rId11"/>
    <p:sldId id="270" r:id="rId12"/>
    <p:sldId id="264" r:id="rId13"/>
    <p:sldId id="274" r:id="rId14"/>
    <p:sldId id="265" r:id="rId15"/>
    <p:sldId id="266" r:id="rId16"/>
    <p:sldId id="284" r:id="rId17"/>
    <p:sldId id="269" r:id="rId18"/>
    <p:sldId id="267" r:id="rId19"/>
    <p:sldId id="279" r:id="rId20"/>
    <p:sldId id="280" r:id="rId21"/>
    <p:sldId id="282" r:id="rId22"/>
    <p:sldId id="277" r:id="rId23"/>
    <p:sldId id="283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996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64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75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00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73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8099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30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380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4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21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5271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2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3878CE-190F-4165-A980-46E1754EC124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81F372-5069-409C-ABD5-3333CC885E4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90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2%20primaria/classe%202%20primaria/OBIETTIVI.doc" TargetMode="External"/><Relationship Id="rId7" Type="http://schemas.openxmlformats.org/officeDocument/2006/relationships/hyperlink" Target="2%20primaria/classe%205%20primaria/OBIETTIVI.docx" TargetMode="External"/><Relationship Id="rId2" Type="http://schemas.openxmlformats.org/officeDocument/2006/relationships/hyperlink" Target="2%20primaria/classe%201%20primaria/OBIETTIVI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2%20primaria/classe%204%20primaria/Diario_Scelte%20PRIMARIA.pdf" TargetMode="External"/><Relationship Id="rId5" Type="http://schemas.openxmlformats.org/officeDocument/2006/relationships/hyperlink" Target="2%20primaria/classe%204%20primaria/OBIETTIVI.docx" TargetMode="External"/><Relationship Id="rId4" Type="http://schemas.openxmlformats.org/officeDocument/2006/relationships/hyperlink" Target="2%20primaria/classe%203%20primaria/OBIETTIVI.do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3%20secondaria/UNA%20SCELTA%20-questionario%20orientamento%20medie%20(1).pdf" TargetMode="External"/><Relationship Id="rId3" Type="http://schemas.openxmlformats.org/officeDocument/2006/relationships/hyperlink" Target="3%20secondaria/classe%202%20secondaria/obiettivi.docx" TargetMode="External"/><Relationship Id="rId7" Type="http://schemas.openxmlformats.org/officeDocument/2006/relationships/hyperlink" Target="3%20secondaria/classe%203%20secondaria/attivit&#224;.docx" TargetMode="External"/><Relationship Id="rId2" Type="http://schemas.openxmlformats.org/officeDocument/2006/relationships/hyperlink" Target="3%20secondaria/classe%201%20secondaria/obiettivi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3%20secondaria/classe%202%20secondaria/attivit&#224;.docx" TargetMode="External"/><Relationship Id="rId5" Type="http://schemas.openxmlformats.org/officeDocument/2006/relationships/hyperlink" Target="3%20secondaria/classe%201%20secondaria/attivit&#224;.docx" TargetMode="External"/><Relationship Id="rId4" Type="http://schemas.openxmlformats.org/officeDocument/2006/relationships/hyperlink" Target="3%20secondaria/classe%203%20secondaria/obiettivi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%20infanzia/uda/Mappe%20Attivit&#224;.doc" TargetMode="External"/><Relationship Id="rId2" Type="http://schemas.openxmlformats.org/officeDocument/2006/relationships/hyperlink" Target="1%20infanzia/uda/mappa%20obiettivi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1%20infanzia/questionario%20infanzia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251AF47-E7E0-4D29-8571-1C05E74DFC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Dalla scuola dell’infanzia alla scuola secondaria di i </a:t>
            </a:r>
            <a:r>
              <a:rPr lang="it-IT" dirty="0" err="1"/>
              <a:t>graDO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6AECC67-F2EF-11F5-83C5-4443E921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63" y="636104"/>
            <a:ext cx="11591364" cy="534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5F87864-FDDB-9A1C-712B-43528B4FAC0B}"/>
              </a:ext>
            </a:extLst>
          </p:cNvPr>
          <p:cNvSpPr/>
          <p:nvPr/>
        </p:nvSpPr>
        <p:spPr>
          <a:xfrm>
            <a:off x="2782957" y="136525"/>
            <a:ext cx="6851373" cy="406814"/>
          </a:xfrm>
          <a:prstGeom prst="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I.C. PASCOLI DI FRIGENTO</a:t>
            </a:r>
          </a:p>
        </p:txBody>
      </p:sp>
    </p:spTree>
    <p:extLst>
      <p:ext uri="{BB962C8B-B14F-4D97-AF65-F5344CB8AC3E}">
        <p14:creationId xmlns:p14="http://schemas.microsoft.com/office/powerpoint/2010/main" val="55401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025710-848C-4692-9C68-2B23256A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669236"/>
            <a:ext cx="10178322" cy="563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 progetto è suddiviso in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cinque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percorsi , articolati nelle seguenti unità didattiche: </a:t>
            </a:r>
          </a:p>
          <a:p>
            <a:pPr marL="0" indent="0">
              <a:buNone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2" action="ppaction://hlinkfile"/>
              </a:rPr>
              <a:t>1^ classe-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it-IT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onoscere me stesso e le persone che mi circondano. </a:t>
            </a:r>
          </a:p>
          <a:p>
            <a:pPr marL="0" indent="0">
              <a:buNone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3" action="ppaction://hlinkfile"/>
              </a:rPr>
              <a:t>2^ classe- </a:t>
            </a:r>
            <a:r>
              <a:rPr lang="it-IT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Storia personale e conoscenza dell’ambiente che mi circonda. </a:t>
            </a:r>
          </a:p>
          <a:p>
            <a:pPr marL="0" indent="0">
              <a:buNone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4" action="ppaction://hlinkfile"/>
              </a:rPr>
              <a:t>3^ classe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it-IT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Valorizzazione del proprio io in rapporto agli altri. </a:t>
            </a:r>
          </a:p>
          <a:p>
            <a:pPr marL="0" indent="0">
              <a:buNone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5" action="ppaction://hlinkfile"/>
              </a:rPr>
              <a:t>•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5" action="ppaction://hlinkfile"/>
              </a:rPr>
              <a:t>4^ classe- </a:t>
            </a:r>
            <a:r>
              <a:rPr lang="it-IT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Gli altri mi aiutano a conoscere e io mi manifesto agli altri. (</a:t>
            </a:r>
            <a:r>
              <a:rPr lang="it-IT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6" action="ppaction://hlinkfile"/>
              </a:rPr>
              <a:t>Diario</a:t>
            </a:r>
            <a:r>
              <a:rPr lang="it-IT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7" action="ppaction://hlinkfile"/>
              </a:rPr>
              <a:t>5^ classe- </a:t>
            </a:r>
            <a:r>
              <a:rPr lang="it-IT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Dare valenza storica al proprio io – conoscenza del mondo del lavoro a vari livelli. </a:t>
            </a:r>
          </a:p>
          <a:p>
            <a:endParaRPr lang="it-IT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Alla fine del percorso formativo di base l’ alunno avrà raccolto una serie di vissuti che gli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permetteranno di conoscersi meglio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69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72B5DA-3288-0F03-62F4-AF265095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ALLEGATI </a:t>
            </a:r>
            <a:endParaRPr lang="it-IT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Obiettivi per ciascuna classe </a:t>
            </a:r>
          </a:p>
          <a:p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Diario scelta-  classi quarte</a:t>
            </a:r>
            <a:endParaRPr lang="it-IT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Questionario classi quinte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353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88AA976-7D59-EE5A-99B2-3FA30B1D2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62" y="556591"/>
            <a:ext cx="8970400" cy="547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38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268A303-ED8F-A774-3987-2B3EA4B9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OBIETTIVI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AF6A90-C045-4BAD-0587-674724627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61750"/>
            <a:ext cx="10178322" cy="35935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Promuovere una adeguata e realistica </a:t>
            </a:r>
            <a:r>
              <a:rPr lang="it-IT" b="1" dirty="0"/>
              <a:t>conoscenza di sé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Sviluppare </a:t>
            </a:r>
            <a:r>
              <a:rPr lang="it-IT" b="1" dirty="0"/>
              <a:t>l’autostima</a:t>
            </a:r>
            <a:r>
              <a:rPr lang="it-IT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Sviluppare la capacità di </a:t>
            </a:r>
            <a:r>
              <a:rPr lang="it-IT" b="1" dirty="0"/>
              <a:t>autovalutazione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Sviluppare le </a:t>
            </a:r>
            <a:r>
              <a:rPr lang="it-IT" b="1" dirty="0"/>
              <a:t>capacità progettuali e decisionali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Sviluppare le </a:t>
            </a:r>
            <a:r>
              <a:rPr lang="it-IT" b="1" dirty="0"/>
              <a:t>capacità dinamico relazionali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Acquisire </a:t>
            </a:r>
            <a:r>
              <a:rPr lang="it-IT" b="1" dirty="0"/>
              <a:t>chiavi di lettura della realtà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Conoscere i </a:t>
            </a:r>
            <a:r>
              <a:rPr lang="it-IT" b="1" dirty="0"/>
              <a:t>vari percorsi formativi e professionali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269C9F6-8E45-3A4B-892E-53D0B1F4B170}"/>
              </a:ext>
            </a:extLst>
          </p:cNvPr>
          <p:cNvSpPr/>
          <p:nvPr/>
        </p:nvSpPr>
        <p:spPr>
          <a:xfrm>
            <a:off x="1586753" y="1102659"/>
            <a:ext cx="9170894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Fornire agli studenti strumenti e conoscenze per sviluppare la consapevolezza delle proprie risorse personali e per diventare protagonisti attivi del proprio percorso di scelta scolastica e professionale </a:t>
            </a:r>
          </a:p>
        </p:txBody>
      </p:sp>
    </p:spTree>
    <p:extLst>
      <p:ext uri="{BB962C8B-B14F-4D97-AF65-F5344CB8AC3E}">
        <p14:creationId xmlns:p14="http://schemas.microsoft.com/office/powerpoint/2010/main" val="298350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284DE0-0442-4BAA-B6C7-7A0F2B008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463827"/>
            <a:ext cx="10178322" cy="5415766"/>
          </a:xfrm>
        </p:spPr>
        <p:txBody>
          <a:bodyPr>
            <a:normAutofit/>
          </a:bodyPr>
          <a:lstStyle/>
          <a:p>
            <a:r>
              <a:rPr lang="it-I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L’ orientamento scolastico degli alunni della scuola secondaria di 1° grado è visto nel suo duplice aspetto, cioè FORMATIVO (</a:t>
            </a:r>
            <a:r>
              <a:rPr lang="it-IT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come conoscenza di sé </a:t>
            </a:r>
            <a:r>
              <a:rPr lang="it-I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per l’autovalutazione) e INFORMATIVO; esso poggia sullo specifico delle varie discipline ed è collegato alla somministrazione di test vari relativi a preferenze, interessi e attitudini, allo scopo di pervenire, soprattutto al termine della classe terza, ad un </a:t>
            </a:r>
            <a:r>
              <a:rPr lang="it-IT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consiglio orientativo. </a:t>
            </a:r>
          </a:p>
          <a:p>
            <a:r>
              <a:rPr lang="it-IT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 prevedono tre percorsi</a:t>
            </a:r>
            <a:r>
              <a:rPr lang="it-I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it-IT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uno per ogni classe</a:t>
            </a:r>
            <a:r>
              <a:rPr lang="it-I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articolati nella seguente unità didattica: </a:t>
            </a:r>
            <a:r>
              <a:rPr lang="it-IT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IO CHI SONO. </a:t>
            </a:r>
            <a:endParaRPr lang="it-IT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Ogni percorso diverrà parte integrante della programmazione didattica. </a:t>
            </a:r>
            <a:endParaRPr lang="it-IT" sz="2800" u="sng" dirty="0"/>
          </a:p>
        </p:txBody>
      </p:sp>
    </p:spTree>
    <p:extLst>
      <p:ext uri="{BB962C8B-B14F-4D97-AF65-F5344CB8AC3E}">
        <p14:creationId xmlns:p14="http://schemas.microsoft.com/office/powerpoint/2010/main" val="401964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A8B06C-9986-44CC-B878-9078F4DC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050" y="845411"/>
            <a:ext cx="10734587" cy="5879592"/>
          </a:xfrm>
        </p:spPr>
        <p:txBody>
          <a:bodyPr>
            <a:noAutofit/>
          </a:bodyPr>
          <a:lstStyle/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Classi prime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sz="2000" b="0" i="0" dirty="0">
                <a:solidFill>
                  <a:srgbClr val="19191A"/>
                </a:solidFill>
                <a:effectLst/>
                <a:latin typeface="Titillium"/>
              </a:rPr>
              <a:t>le iniziative di </a:t>
            </a:r>
            <a:r>
              <a:rPr lang="it-IT" sz="2000" b="1" i="0" dirty="0">
                <a:solidFill>
                  <a:srgbClr val="19191A"/>
                </a:solidFill>
                <a:effectLst/>
                <a:latin typeface="Titillium"/>
              </a:rPr>
              <a:t>accoglienza</a:t>
            </a:r>
            <a:r>
              <a:rPr lang="it-IT" sz="2000" b="0" i="0" dirty="0">
                <a:solidFill>
                  <a:srgbClr val="19191A"/>
                </a:solidFill>
                <a:effectLst/>
                <a:latin typeface="Titillium"/>
              </a:rPr>
              <a:t> sono volte a promuovere un processo di autovalutazione, anche attraverso il coinvolgimento delle famiglie (incontri di settembre);</a:t>
            </a:r>
            <a:endParaRPr lang="it-IT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Attività: lettura di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testi espositivi.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Analisi testuale di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brani antologici</a:t>
            </a:r>
            <a:r>
              <a:rPr lang="it-IT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per la conoscenza di sé, dell’altro e della realtà.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Allenamento alle capacità di ascolto. Avvio di un percorso sul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metodo di studio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Autovalutazione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del proprio operato. </a:t>
            </a:r>
          </a:p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Classi seconde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Analisi di testi letterari, narrativi quali la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lettera e il diario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che si prestano a “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confidare” stati d’animo, rapporti interpersonali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valori come amicizia e rapporto col mondo degli adulti.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L’adolescenza e la percezione di sé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un momento di cambiamento fisico. </a:t>
            </a:r>
          </a:p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Classi terze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Test, letture ed attività di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problem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solving e brain storming per conoscere e comprendere le proprie capacità, abilità, interessi ed accettare i propri limiti.</a:t>
            </a:r>
          </a:p>
        </p:txBody>
      </p:sp>
    </p:spTree>
    <p:extLst>
      <p:ext uri="{BB962C8B-B14F-4D97-AF65-F5344CB8AC3E}">
        <p14:creationId xmlns:p14="http://schemas.microsoft.com/office/powerpoint/2010/main" val="366706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254255-8B80-328B-3FBE-C6EA82ED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290" y="1048871"/>
            <a:ext cx="10178322" cy="44285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ALLEGATI </a:t>
            </a:r>
            <a:endParaRPr lang="it-IT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Obiettivi per ciascuna classe :</a:t>
            </a: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hlinkClick r:id="rId2" action="ppaction://hlinkfile"/>
              </a:rPr>
              <a:t>Classe 1^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3" action="ppaction://hlinkfile"/>
              </a:rPr>
              <a:t>Classe 2^</a:t>
            </a:r>
            <a:endParaRPr lang="it-IT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hlinkClick r:id="rId4" action="ppaction://hlinkfile"/>
              </a:rPr>
              <a:t>Classe 3^</a:t>
            </a:r>
            <a:endParaRPr lang="it-IT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Attività per ciascuna classe:</a:t>
            </a: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hlinkClick r:id="rId5" action="ppaction://hlinkfile"/>
              </a:rPr>
              <a:t>Classe 1^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6" action="ppaction://hlinkfile"/>
              </a:rPr>
              <a:t>Classe 2^</a:t>
            </a:r>
            <a:endParaRPr lang="it-IT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hlinkClick r:id="rId7" action="ppaction://hlinkfile"/>
              </a:rPr>
              <a:t>Classe 3^</a:t>
            </a:r>
            <a:endParaRPr lang="it-IT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8" action="ppaction://hlinkfile"/>
              </a:rPr>
              <a:t>Questionario classi terze</a:t>
            </a:r>
            <a:endParaRPr lang="it-IT" sz="20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411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8B615A9-107B-8034-2F0A-65BD0F474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1282" y="1186070"/>
            <a:ext cx="4800600" cy="3619500"/>
          </a:xfrm>
        </p:spPr>
        <p:txBody>
          <a:bodyPr>
            <a:noAutofit/>
          </a:bodyPr>
          <a:lstStyle/>
          <a:p>
            <a:r>
              <a:rPr lang="it-IT" sz="2800" dirty="0"/>
              <a:t>Nel mese di dicembre il nostro Istituto organizza </a:t>
            </a:r>
            <a:r>
              <a:rPr lang="it-IT" sz="2800" b="1" dirty="0"/>
              <a:t>incontri a scuola </a:t>
            </a:r>
            <a:r>
              <a:rPr lang="it-IT" sz="2800" dirty="0"/>
              <a:t>(per alunni e genitori) con i delegati delle scuole secondarie di II grado della zona.</a:t>
            </a:r>
          </a:p>
          <a:p>
            <a:r>
              <a:rPr lang="it-IT" sz="2800" dirty="0"/>
              <a:t>Sono previste anche </a:t>
            </a:r>
            <a:r>
              <a:rPr lang="it-IT" sz="2800" b="1" dirty="0"/>
              <a:t>uscite</a:t>
            </a:r>
            <a:r>
              <a:rPr lang="it-IT" sz="2800" dirty="0"/>
              <a:t> per conoscere le principali scuole del territorio.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63CFC65-CDFF-0828-9292-5472E699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74" y="2315622"/>
            <a:ext cx="5327649" cy="399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E90C68C-BB9D-0301-9434-0F0D1DAD0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56" y="115560"/>
            <a:ext cx="2975883" cy="21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F10102-AB9F-45D7-906A-CA3AE802C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ALLEGATI </a:t>
            </a:r>
            <a:endParaRPr lang="it-IT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Mappe per ciascuna classe con obiettivi ed attività </a:t>
            </a:r>
            <a:endParaRPr lang="it-IT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Questionario classi terze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346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5D98A-FE79-1619-CD48-9FB9243D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501" y="1422290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it-IT" dirty="0"/>
              <a:t>Quale modello bisogna utilizzare per </a:t>
            </a:r>
            <a:r>
              <a:rPr lang="it-IT" dirty="0" err="1"/>
              <a:t>l’uda</a:t>
            </a:r>
            <a:r>
              <a:rPr lang="it-IT" dirty="0"/>
              <a:t> dell’orientamento?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7C17E5-7CA3-A6BC-6E45-F9392D52D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993" y="3523409"/>
            <a:ext cx="21526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17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AF420-4901-4FF5-8D16-4D5DC943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l’orientamento scolastico?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F4AA1E-7EEE-4E63-AEBC-92112F89DE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744200" cy="3688047"/>
          </a:xfrm>
        </p:spPr>
        <p:txBody>
          <a:bodyPr>
            <a:noAutofit/>
          </a:bodyPr>
          <a:lstStyle/>
          <a:p>
            <a:r>
              <a:rPr lang="it-IT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L'orientamento è quel processo che si manifesta </a:t>
            </a:r>
            <a:r>
              <a:rPr lang="it-IT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l'individuo è chiamato a </a:t>
            </a:r>
            <a:r>
              <a:rPr lang="it-IT" sz="24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fare una scelta.</a:t>
            </a:r>
          </a:p>
          <a:p>
            <a:r>
              <a:rPr lang="it-IT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tratta di un’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formativa, trasversale alle discipline/ campi d’esperienza 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intrinseca a tutto l’insegnamento. Ciò  fa sì che 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possa parlare di Orientamento 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solo nell’ultimo anno della scuola secondaria di primo e secondo grado, ma lungo tutto il processo di apprendimento di ciascun individuo a 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partire dalla scuola dell’infanzia.</a:t>
            </a:r>
            <a:endParaRPr lang="it-IT" sz="2400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36F786-B7D1-A2BE-D7F4-4B80DA22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498" y="169743"/>
            <a:ext cx="1097510" cy="191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3C4422F-D722-FED4-5877-7CC7D5520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5187847"/>
            <a:ext cx="2381250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32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3ADC85-CAA0-3837-8ADB-D41E62E8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90" y="672354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All’interno dello schema delle UDA disciplinari verrà inserita la voce «Orientamento» con obiettivi ed attività programmati.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Semplice!</a:t>
            </a:r>
          </a:p>
        </p:txBody>
      </p:sp>
      <p:pic>
        <p:nvPicPr>
          <p:cNvPr id="1026" name="Picture 2" descr="Smiley Autoadesivo smile I kfz_298 I rotondo Ø 20 cm I Emoticon Sticker  sorriso per auto camper roulotte adesivo murale I impermeabile : Amazon.it:  Auto e Moto">
            <a:extLst>
              <a:ext uri="{FF2B5EF4-FFF2-40B4-BE49-F238E27FC236}">
                <a16:creationId xmlns:a16="http://schemas.microsoft.com/office/drawing/2014/main" id="{44885185-6D41-BA90-8EAF-C25B0C6B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3639391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5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4C77A-BA5E-1D18-45AD-ADC5D156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Consiglio orientativo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27E28-3E04-46F7-109A-36DE3D3F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383" y="1632204"/>
            <a:ext cx="10178322" cy="3593591"/>
          </a:xfrm>
        </p:spPr>
        <p:txBody>
          <a:bodyPr>
            <a:noAutofit/>
          </a:bodyPr>
          <a:lstStyle/>
          <a:p>
            <a:r>
              <a:rPr lang="it-IT" sz="2400" b="0" i="0" dirty="0">
                <a:solidFill>
                  <a:srgbClr val="040C28"/>
                </a:solidFill>
                <a:effectLst/>
                <a:latin typeface="Google Sans"/>
              </a:rPr>
              <a:t>E</a:t>
            </a:r>
            <a:r>
              <a:rPr lang="it-IT" sz="2400" b="0" i="0" dirty="0">
                <a:solidFill>
                  <a:srgbClr val="202124"/>
                </a:solidFill>
                <a:effectLst/>
                <a:latin typeface="Google Sans"/>
              </a:rPr>
              <a:t>' un documento importante perché rappresenta un momento di riflessione condivisa tra tutti i docenti delle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Google Sans"/>
              </a:rPr>
              <a:t> classi terze della scuola secondaria di I grado,  </a:t>
            </a:r>
            <a:r>
              <a:rPr lang="it-IT" sz="2400" b="0" i="0" dirty="0">
                <a:solidFill>
                  <a:srgbClr val="202124"/>
                </a:solidFill>
                <a:effectLst/>
                <a:latin typeface="Google Sans"/>
              </a:rPr>
              <a:t>sull'intero percorso di ogni studente </a:t>
            </a:r>
            <a:r>
              <a:rPr lang="it-IT" sz="2400" b="0" i="0" dirty="0">
                <a:solidFill>
                  <a:srgbClr val="040C28"/>
                </a:solidFill>
                <a:effectLst/>
                <a:latin typeface="Google Sans"/>
              </a:rPr>
              <a:t>e</a:t>
            </a:r>
            <a:r>
              <a:rPr lang="it-IT" sz="2400" b="0" i="0" dirty="0">
                <a:solidFill>
                  <a:srgbClr val="202124"/>
                </a:solidFill>
                <a:effectLst/>
                <a:latin typeface="Google Sans"/>
              </a:rPr>
              <a:t> costituisce, per i ragazzi </a:t>
            </a:r>
            <a:r>
              <a:rPr lang="it-IT" sz="2400" b="0" i="0" dirty="0">
                <a:solidFill>
                  <a:srgbClr val="040C28"/>
                </a:solidFill>
                <a:effectLst/>
                <a:latin typeface="Google Sans"/>
              </a:rPr>
              <a:t>e</a:t>
            </a:r>
            <a:r>
              <a:rPr lang="it-IT" sz="2400" b="0" i="0" dirty="0">
                <a:solidFill>
                  <a:srgbClr val="202124"/>
                </a:solidFill>
                <a:effectLst/>
                <a:latin typeface="Google Sans"/>
              </a:rPr>
              <a:t> le loro famiglie, </a:t>
            </a:r>
            <a:r>
              <a:rPr lang="it-IT" sz="2400" b="1" i="0" u="sng" dirty="0">
                <a:solidFill>
                  <a:srgbClr val="202124"/>
                </a:solidFill>
                <a:effectLst/>
                <a:latin typeface="Google Sans"/>
              </a:rPr>
              <a:t>una guida, 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Google Sans"/>
              </a:rPr>
              <a:t>un punto di riferimento, nel momento della scelta del futuro percorso di studi.</a:t>
            </a:r>
          </a:p>
          <a:p>
            <a:r>
              <a:rPr lang="it-IT" sz="2400" dirty="0"/>
              <a:t>Il Consiglio orientativo dà un’indicazione non solo del percorso di studi (Istituto Tecnico, Istituto Professionale, Liceo), ma anche del singolo indirizzo consigliato, elaborando e rendendo esplicita una sintesi tra le attitudini, gli interessi, le potenzialità e le reali possibilità lavorative esistenti, per valorizzare il percorso di ogni studente.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802329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F47615D-3B53-FCDB-D9F0-A39344FC3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2" t="18301" r="19857" b="8366"/>
          <a:stretch/>
        </p:blipFill>
        <p:spPr>
          <a:xfrm>
            <a:off x="573741" y="94442"/>
            <a:ext cx="10808806" cy="65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4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82BD4B-8AE4-9686-0286-F3D74508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>
                <a:solidFill>
                  <a:srgbClr val="202124"/>
                </a:solidFill>
                <a:latin typeface="Google Sans"/>
              </a:rPr>
              <a:t>Viene </a:t>
            </a:r>
            <a:r>
              <a:rPr lang="it-IT" sz="3200" b="1" dirty="0">
                <a:solidFill>
                  <a:srgbClr val="202124"/>
                </a:solidFill>
                <a:latin typeface="Google Sans"/>
              </a:rPr>
              <a:t>compilato dal Consiglio di Classe </a:t>
            </a:r>
            <a:r>
              <a:rPr lang="it-IT" sz="3200" dirty="0">
                <a:solidFill>
                  <a:srgbClr val="202124"/>
                </a:solidFill>
                <a:latin typeface="Google Sans"/>
              </a:rPr>
              <a:t>prima delle aperture delle iscrizioni alle scuole secondarie di II grado (dicembre/gennaio) e consegnato alle famiglie tramite registro elettronico.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066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CDF2C3-029B-6387-F677-F87CA24E5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0" t="12681" r="31985" b="7190"/>
          <a:stretch/>
        </p:blipFill>
        <p:spPr>
          <a:xfrm>
            <a:off x="2761130" y="298228"/>
            <a:ext cx="5863589" cy="64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3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7382DFF-3C33-4A57-A7BF-BCD0FEED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670" y="934279"/>
            <a:ext cx="10178322" cy="3593591"/>
          </a:xfrm>
        </p:spPr>
        <p:txBody>
          <a:bodyPr>
            <a:noAutofit/>
          </a:bodyPr>
          <a:lstStyle/>
          <a:p>
            <a:r>
              <a:rPr lang="it-IT" sz="2800" dirty="0"/>
              <a:t>Realizzare un progetto di Orientamento Scolastico significa  formare individui in grado di elaborare un proprio progetto di vita, </a:t>
            </a:r>
            <a:r>
              <a:rPr lang="it-IT" sz="2800" b="1" dirty="0"/>
              <a:t>di </a:t>
            </a:r>
            <a:r>
              <a:rPr lang="it-IT" sz="2800" b="1" u="sng" dirty="0"/>
              <a:t>saper scegliere </a:t>
            </a:r>
            <a:r>
              <a:rPr lang="it-IT" sz="2800" b="1" dirty="0"/>
              <a:t>responsabilmente e razionalmente</a:t>
            </a:r>
            <a:r>
              <a:rPr lang="it-IT" sz="2800" dirty="0"/>
              <a:t>, di </a:t>
            </a:r>
            <a:r>
              <a:rPr lang="it-IT" sz="2800" b="1" dirty="0"/>
              <a:t>fare valutazioni serie e razionali delle situazioni</a:t>
            </a:r>
            <a:r>
              <a:rPr lang="it-IT" sz="2800" dirty="0"/>
              <a:t>, di </a:t>
            </a:r>
            <a:r>
              <a:rPr lang="it-IT" sz="2800" b="1" dirty="0"/>
              <a:t>saper decidere anche in condizioni di scarse conoscenze.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B672E6D-1880-AF93-C4BA-DCDE3515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0" y="3804419"/>
            <a:ext cx="3578087" cy="238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75CA38B-DF81-B957-4B15-DB817F13159A}"/>
              </a:ext>
            </a:extLst>
          </p:cNvPr>
          <p:cNvSpPr/>
          <p:nvPr/>
        </p:nvSpPr>
        <p:spPr>
          <a:xfrm rot="20831935">
            <a:off x="1033670" y="4174434"/>
            <a:ext cx="1842052" cy="5565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Conoscersi meglio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8182403-D5F6-9FB0-2A6F-7BB168820B45}"/>
              </a:ext>
            </a:extLst>
          </p:cNvPr>
          <p:cNvSpPr/>
          <p:nvPr/>
        </p:nvSpPr>
        <p:spPr>
          <a:xfrm rot="978599">
            <a:off x="9110189" y="4085705"/>
            <a:ext cx="1842052" cy="5565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Saper scegliere</a:t>
            </a:r>
          </a:p>
        </p:txBody>
      </p:sp>
    </p:spTree>
    <p:extLst>
      <p:ext uri="{BB962C8B-B14F-4D97-AF65-F5344CB8AC3E}">
        <p14:creationId xmlns:p14="http://schemas.microsoft.com/office/powerpoint/2010/main" val="89626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F8230-CD99-489B-81AD-33AD0C27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cosa ha elaborato la nostra scuola negli ultimi anni?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2BBAA-41D3-46E9-B508-222E87840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FF.SS. «Orientamento» hanno elaborato un 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progetto, presente sul sito della scuola, 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parte dalla scuola dell’Infanzia e che adesso vedremo.</a:t>
            </a: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9F37B7-F1B6-C725-3CFE-A6466C50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9" y="3895190"/>
            <a:ext cx="2877170" cy="1949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81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95A5E46-FC8D-59D4-29F1-B9421811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9" y="367749"/>
            <a:ext cx="5847521" cy="584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3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E2E3C-B7CE-FA78-56F9-5007DF26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49B36D-8684-5BF5-6E45-73D6A55D7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400" b="1" dirty="0"/>
              <a:t>Conoscenza del sé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 Rafforzare la </a:t>
            </a:r>
            <a:r>
              <a:rPr lang="it-IT" sz="2400" b="1" dirty="0"/>
              <a:t>fiducia in sé stessi;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 Guidare nella </a:t>
            </a:r>
            <a:r>
              <a:rPr lang="it-IT" sz="2400" b="1" dirty="0"/>
              <a:t>scoperta del nuovo ambiente</a:t>
            </a:r>
            <a:r>
              <a:rPr lang="it-IT" sz="2400" dirty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 Sostenere i bambini nella </a:t>
            </a:r>
            <a:r>
              <a:rPr lang="it-IT" sz="2400" b="1" dirty="0"/>
              <a:t>costruzione di un rapporto positivo con i compagni e con gli adulti;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Avviare ad una </a:t>
            </a:r>
            <a:r>
              <a:rPr lang="it-IT" sz="2400" b="1" dirty="0"/>
              <a:t>autonomia progressiva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15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6D67E0-B20D-49BC-89A2-8DD8FE0F2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34" y="907775"/>
            <a:ext cx="10178322" cy="3593591"/>
          </a:xfrm>
        </p:spPr>
        <p:txBody>
          <a:bodyPr>
            <a:noAutofit/>
          </a:bodyPr>
          <a:lstStyle/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Nella Scuola dell’ Infanzia la nostra scuola prevede un percorso articolato nella seguente unità didattica: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IO CHI SONO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 attività che mirano alla presa di conoscenza del sé  corporeo e alla scoperta di regole e di atteggiamenti validi per una corretta convivenza. </a:t>
            </a:r>
          </a:p>
          <a:p>
            <a:endParaRPr lang="it-IT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2" action="ppaction://hlinkfile"/>
              </a:rPr>
              <a:t>Mappa con obiettivi </a:t>
            </a:r>
            <a:endParaRPr lang="it-IT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3" action="ppaction://hlinkfile"/>
              </a:rPr>
              <a:t>Mappa con attività</a:t>
            </a:r>
            <a:endParaRPr lang="it-IT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Al termine della scuola, ai bambini dell’ultimo anno viene somministrato un </a:t>
            </a:r>
            <a:r>
              <a:rPr lang="it-IT" sz="2400" b="1" dirty="0">
                <a:solidFill>
                  <a:srgbClr val="000000"/>
                </a:solidFill>
                <a:latin typeface="Times New Roman" panose="02020603050405020304" pitchFamily="18" charset="0"/>
                <a:hlinkClick r:id="rId4" action="ppaction://hlinkfile"/>
              </a:rPr>
              <a:t>questionario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94554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6CAC5A6-B051-3B96-3B52-E1B90397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0562"/>
            <a:ext cx="9753600" cy="547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7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7DBEFE-27B9-54D7-9C95-25CE6F3C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OBIETTIVI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E3E7DA-C69E-BE6A-98C8-1B5D17B9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82580"/>
            <a:ext cx="10178322" cy="47775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Sviluppare la capacità di </a:t>
            </a:r>
            <a:r>
              <a:rPr lang="it-IT" b="1" dirty="0"/>
              <a:t>conoscenza del sé </a:t>
            </a:r>
            <a:r>
              <a:rPr lang="it-IT" dirty="0"/>
              <a:t>(interessi, aspettative, desideri, bisogni, paure…) e di riflettere sui </a:t>
            </a:r>
            <a:r>
              <a:rPr lang="it-IT" b="1" dirty="0"/>
              <a:t>propri comportamenti;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accrescere il livello di </a:t>
            </a:r>
            <a:r>
              <a:rPr lang="it-IT" b="1" dirty="0"/>
              <a:t>autostima;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sviluppare il senso di </a:t>
            </a:r>
            <a:r>
              <a:rPr lang="it-IT" b="1" dirty="0"/>
              <a:t>responsabilità </a:t>
            </a:r>
            <a:r>
              <a:rPr lang="it-IT" dirty="0"/>
              <a:t>rispetto ai compiti presi e assegnati;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comprendere l’importanza dell’</a:t>
            </a:r>
            <a:r>
              <a:rPr lang="it-IT" b="1" dirty="0"/>
              <a:t>esistenza di regole </a:t>
            </a:r>
            <a:r>
              <a:rPr lang="it-IT" dirty="0"/>
              <a:t>e della necessità di rispettarle;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sviluppare </a:t>
            </a:r>
            <a:r>
              <a:rPr lang="it-IT" b="1" dirty="0"/>
              <a:t>l’autonomia nel lavoro </a:t>
            </a:r>
            <a:r>
              <a:rPr lang="it-IT" dirty="0"/>
              <a:t>e nel rapporto con i pari;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sviluppare capacità di </a:t>
            </a:r>
            <a:r>
              <a:rPr lang="it-IT" b="1" dirty="0"/>
              <a:t>relazione corretta con gli adulti e i pari</a:t>
            </a:r>
            <a:r>
              <a:rPr lang="it-IT" dirty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sviluppare la capacità di </a:t>
            </a:r>
            <a:r>
              <a:rPr lang="it-IT" b="1" dirty="0"/>
              <a:t>lavorare in gruppo in modo cooperativo</a:t>
            </a:r>
            <a:r>
              <a:rPr lang="it-IT" dirty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sviluppare </a:t>
            </a:r>
            <a:r>
              <a:rPr lang="it-IT" b="1" dirty="0"/>
              <a:t>competenze trasversali e metacognitive </a:t>
            </a:r>
            <a:r>
              <a:rPr lang="it-IT" dirty="0"/>
              <a:t>(attenzione, concentrazione, memoria...);</a:t>
            </a:r>
          </a:p>
        </p:txBody>
      </p:sp>
    </p:spTree>
    <p:extLst>
      <p:ext uri="{BB962C8B-B14F-4D97-AF65-F5344CB8AC3E}">
        <p14:creationId xmlns:p14="http://schemas.microsoft.com/office/powerpoint/2010/main" val="176856116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732</TotalTime>
  <Words>1114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Aharoni</vt:lpstr>
      <vt:lpstr>Arial</vt:lpstr>
      <vt:lpstr>Gill Sans MT</vt:lpstr>
      <vt:lpstr>Google Sans</vt:lpstr>
      <vt:lpstr>Impact</vt:lpstr>
      <vt:lpstr>Times New Roman</vt:lpstr>
      <vt:lpstr>Titillium</vt:lpstr>
      <vt:lpstr>Wingdings</vt:lpstr>
      <vt:lpstr>Badge</vt:lpstr>
      <vt:lpstr>Presentazione standard di PowerPoint</vt:lpstr>
      <vt:lpstr>Cos’è l’orientamento scolastico?</vt:lpstr>
      <vt:lpstr>Presentazione standard di PowerPoint</vt:lpstr>
      <vt:lpstr>Che cosa ha elaborato la nostra scuola negli ultimi anni?</vt:lpstr>
      <vt:lpstr>Presentazione standard di PowerPoint</vt:lpstr>
      <vt:lpstr>OBIETTIVI</vt:lpstr>
      <vt:lpstr>Presentazione standard di PowerPoint</vt:lpstr>
      <vt:lpstr>Presentazione standard di PowerPoint</vt:lpstr>
      <vt:lpstr>OBIETTIVI</vt:lpstr>
      <vt:lpstr>Presentazione standard di PowerPoint</vt:lpstr>
      <vt:lpstr>Presentazione standard di PowerPoint</vt:lpstr>
      <vt:lpstr>Presentazione standard di PowerPoint</vt:lpstr>
      <vt:lpstr>OBIETTIVI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Quale modello bisogna utilizzare per l’uda dell’orientamento?</vt:lpstr>
      <vt:lpstr>Presentazione standard di PowerPoint</vt:lpstr>
      <vt:lpstr>Consiglio orientativo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 scolastico</dc:title>
  <dc:creator>tinacipri08@gmail.com</dc:creator>
  <cp:lastModifiedBy>Tina Cipriano</cp:lastModifiedBy>
  <cp:revision>18</cp:revision>
  <dcterms:created xsi:type="dcterms:W3CDTF">2021-09-07T10:07:37Z</dcterms:created>
  <dcterms:modified xsi:type="dcterms:W3CDTF">2023-10-16T09:47:11Z</dcterms:modified>
</cp:coreProperties>
</file>